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4" r:id="rId2"/>
    <p:sldId id="295" r:id="rId3"/>
    <p:sldId id="311" r:id="rId4"/>
    <p:sldId id="296" r:id="rId5"/>
    <p:sldId id="297" r:id="rId6"/>
    <p:sldId id="298" r:id="rId7"/>
    <p:sldId id="303" r:id="rId8"/>
    <p:sldId id="300" r:id="rId9"/>
    <p:sldId id="301" r:id="rId10"/>
    <p:sldId id="302" r:id="rId11"/>
    <p:sldId id="274" r:id="rId12"/>
    <p:sldId id="257" r:id="rId13"/>
    <p:sldId id="320" r:id="rId14"/>
    <p:sldId id="277" r:id="rId15"/>
    <p:sldId id="278" r:id="rId16"/>
    <p:sldId id="279" r:id="rId17"/>
    <p:sldId id="321" r:id="rId18"/>
    <p:sldId id="280" r:id="rId19"/>
    <p:sldId id="260" r:id="rId20"/>
    <p:sldId id="318" r:id="rId21"/>
    <p:sldId id="261" r:id="rId22"/>
    <p:sldId id="291" r:id="rId23"/>
    <p:sldId id="283" r:id="rId24"/>
    <p:sldId id="292" r:id="rId25"/>
    <p:sldId id="308" r:id="rId26"/>
    <p:sldId id="309" r:id="rId27"/>
    <p:sldId id="286" r:id="rId28"/>
    <p:sldId id="266" r:id="rId29"/>
    <p:sldId id="319" r:id="rId30"/>
    <p:sldId id="281" r:id="rId31"/>
    <p:sldId id="282" r:id="rId32"/>
    <p:sldId id="284" r:id="rId33"/>
    <p:sldId id="293" r:id="rId34"/>
    <p:sldId id="288" r:id="rId35"/>
    <p:sldId id="290" r:id="rId36"/>
    <p:sldId id="313" r:id="rId37"/>
    <p:sldId id="314" r:id="rId38"/>
    <p:sldId id="315" r:id="rId39"/>
    <p:sldId id="316" r:id="rId40"/>
    <p:sldId id="317" r:id="rId41"/>
    <p:sldId id="287" r:id="rId42"/>
    <p:sldId id="285" r:id="rId43"/>
    <p:sldId id="310" r:id="rId44"/>
    <p:sldId id="268" r:id="rId45"/>
    <p:sldId id="263" r:id="rId46"/>
    <p:sldId id="264" r:id="rId47"/>
    <p:sldId id="269" r:id="rId48"/>
    <p:sldId id="265" r:id="rId49"/>
    <p:sldId id="312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82" autoAdjust="0"/>
  </p:normalViewPr>
  <p:slideViewPr>
    <p:cSldViewPr snapToGrid="0">
      <p:cViewPr varScale="1">
        <p:scale>
          <a:sx n="47" d="100"/>
          <a:sy n="47" d="100"/>
        </p:scale>
        <p:origin x="77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thermal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insultaiton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(WSV)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ordinance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(HAV)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considered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together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revised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several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envelope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taken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variables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primary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demand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transmission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losses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 U-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requirements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summer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insulation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1 November 2020, EnEV was incorporated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(GEG)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officially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previous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energies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(EEWG) was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integrated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EEWG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national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impelementation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EU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Energy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Directive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(EnEG)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could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repealed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EnEG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enacted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1973 after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oil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crisis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1976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3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30.06.2025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sv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10.svg"/><Relationship Id="rId19" Type="http://schemas.openxmlformats.org/officeDocument/2006/relationships/image" Target="../media/image12.png"/><Relationship Id="rId4" Type="http://schemas.openxmlformats.org/officeDocument/2006/relationships/image" Target="../media/image4.svg"/><Relationship Id="rId9" Type="http://schemas.openxmlformats.org/officeDocument/2006/relationships/image" Target="../media/image6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 fontScale="90000"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9CA746-7576-384F-C115-F443C685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 v Heat pump</a:t>
            </a:r>
          </a:p>
          <a:p>
            <a:r>
              <a:rPr lang="de-DE" dirty="0"/>
              <a:t>COP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math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40D7D-2A69-AB07-2E26-2F2DCD83E855}"/>
              </a:ext>
            </a:extLst>
          </p:cNvPr>
          <p:cNvSpPr/>
          <p:nvPr/>
        </p:nvSpPr>
        <p:spPr>
          <a:xfrm>
            <a:off x="9403200" y="36512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6" descr="Ein Bild, das Haus, Gebäude, Baum, Screenshot enthält.&#10;&#10;Automatisch generierte Beschreibung">
            <a:extLst>
              <a:ext uri="{FF2B5EF4-FFF2-40B4-BE49-F238E27FC236}">
                <a16:creationId xmlns:a16="http://schemas.microsoft.com/office/drawing/2014/main" id="{B8C48C34-54A4-EAFD-EDF6-6A1A833D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522" y="3668969"/>
            <a:ext cx="3601278" cy="22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9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</a:t>
                </a:r>
                <a:r>
                  <a:rPr lang="en-US" dirty="0"/>
                  <a:t>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:r>
                  <a:rPr lang="de-DE" dirty="0"/>
                  <a:t>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029" t="-2691" r="-174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17A0095-A45C-D91F-8871-147E08A3F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26310"/>
              </p:ext>
            </p:extLst>
          </p:nvPr>
        </p:nvGraphicFramePr>
        <p:xfrm>
          <a:off x="2463800" y="1690688"/>
          <a:ext cx="9118599" cy="61557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99729852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606793907"/>
                    </a:ext>
                  </a:extLst>
                </a:gridCol>
                <a:gridCol w="4356099">
                  <a:extLst>
                    <a:ext uri="{9D8B030D-6E8A-4147-A177-3AD203B41FA5}">
                      <a16:colId xmlns:a16="http://schemas.microsoft.com/office/drawing/2014/main" val="3193260059"/>
                    </a:ext>
                  </a:extLst>
                </a:gridCol>
              </a:tblGrid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ASHP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GSHP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63474856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 source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ground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972682026"/>
                  </a:ext>
                </a:extLst>
              </a:tr>
              <a:tr h="2072058"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absorption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air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blown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exchanger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fan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usually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comprise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self-contained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outdoor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unit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refrigerant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running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through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horizontally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buried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trenches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just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over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metre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deep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→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can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also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laid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vertically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boreholes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single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pipe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might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need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600 m^2, larger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buildings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require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second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(/ open loop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directly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extracts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heat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from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a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pond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other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source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water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96166599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not that expensive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expensive</a:t>
                      </a: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86993727"/>
                  </a:ext>
                </a:extLst>
              </a:tr>
              <a:tr h="239527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temperature stability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varies with weather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relatively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stable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around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the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350708196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efficiency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lower in cold climates</a:t>
                      </a: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generally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higher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especially</a:t>
                      </a:r>
                      <a:r>
                        <a:rPr lang="de-DE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in </a:t>
                      </a:r>
                      <a:r>
                        <a:rPr lang="de-DE" sz="16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winter</a:t>
                      </a:r>
                      <a:endParaRPr lang="de-DE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15885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? -&gt; COP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influence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 =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 /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electricity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(kWh)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sink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temperature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design like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compressor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type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refrigerant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dimension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piping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exchangers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higher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COPs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associated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required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adsorption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resulting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a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cycles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time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consequently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specific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cooling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power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ASHP and 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differ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context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GSHP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COP=6, ASHP COP=4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/>
              <a:t>What </a:t>
            </a:r>
            <a:r>
              <a:rPr lang="de-DE" sz="2000" b="1" dirty="0"/>
              <a:t>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</a:t>
            </a:r>
            <a:r>
              <a:rPr lang="de-DE" sz="2200" dirty="0" smtClean="0"/>
              <a:t>,</a:t>
            </a:r>
          </a:p>
          <a:p>
            <a:pPr marL="457200" lvl="1" indent="0">
              <a:buNone/>
            </a:pPr>
            <a:r>
              <a:rPr lang="de-DE" sz="2200" dirty="0" smtClean="0"/>
              <a:t> </a:t>
            </a:r>
            <a:r>
              <a:rPr lang="de-DE" sz="2200" dirty="0"/>
              <a:t>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Ground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88" y="1622916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637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00" y="2470444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90" y="2470444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>
            <a:normAutofit fontScale="92500"/>
          </a:bodyPr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39775-203A-57B2-7D0E-8DA0AA860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F66D0D3-9F63-5455-E0C2-CB1397CE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126157"/>
            <a:ext cx="6356032" cy="343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288000" y="1411795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2015 and 2045 T </a:t>
            </a:r>
            <a:r>
              <a:rPr lang="de-DE" dirty="0" err="1"/>
              <a:t>timeseries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0521-171E-F9FB-DD4B-9CD9345A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8637493" y="568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296"/>
          <a:stretch/>
        </p:blipFill>
        <p:spPr>
          <a:xfrm>
            <a:off x="6453305" y="514350"/>
            <a:ext cx="2891539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572151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767.18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2601</a:t>
            </a:r>
          </a:p>
          <a:p>
            <a:pPr marL="0" indent="0">
              <a:buNone/>
            </a:pPr>
            <a:r>
              <a:rPr lang="de-DE" sz="2200" dirty="0"/>
              <a:t>kWh/(m^2*a): 13.91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15398" y="4970256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pic>
        <p:nvPicPr>
          <p:cNvPr id="5" name="Grafik 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013A9467-955C-6B91-DA84-5ADD4BB4F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01" y="1867668"/>
            <a:ext cx="4598891" cy="30338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B9E92B-E4B6-E776-F08C-689AF605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93" y="1867667"/>
            <a:ext cx="4598891" cy="303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AC552-EFC9-5987-8F6D-12FD4F80D880}"/>
              </a:ext>
            </a:extLst>
          </p:cNvPr>
          <p:cNvSpPr txBox="1">
            <a:spLocks/>
          </p:cNvSpPr>
          <p:nvPr/>
        </p:nvSpPr>
        <p:spPr>
          <a:xfrm>
            <a:off x="1626513" y="4915212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1325.88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4495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kWh/(m^2*a): 24.03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47AC7-98FE-5ADD-968E-43D0E587D513}"/>
              </a:ext>
            </a:extLst>
          </p:cNvPr>
          <p:cNvSpPr txBox="1">
            <a:spLocks/>
          </p:cNvSpPr>
          <p:nvPr/>
        </p:nvSpPr>
        <p:spPr>
          <a:xfrm>
            <a:off x="7039960" y="4939908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/>
              <a:t>2045 </a:t>
            </a:r>
            <a:r>
              <a:rPr lang="de-DE" sz="2200" dirty="0" err="1"/>
              <a:t>cold</a:t>
            </a:r>
            <a:r>
              <a:rPr lang="de-DE" sz="2200" dirty="0"/>
              <a:t> </a:t>
            </a:r>
            <a:r>
              <a:rPr lang="de-DE" sz="2200" dirty="0" err="1"/>
              <a:t>winter</a:t>
            </a:r>
            <a:r>
              <a:rPr lang="de-DE" sz="2200" dirty="0"/>
              <a:t/>
            </a:r>
            <a:br>
              <a:rPr lang="de-DE" sz="2200" dirty="0"/>
            </a:br>
            <a:r>
              <a:rPr lang="de-DE" sz="2200" dirty="0"/>
              <a:t>kWh </a:t>
            </a:r>
            <a:r>
              <a:rPr lang="de-DE" sz="2200" dirty="0" err="1"/>
              <a:t>used</a:t>
            </a:r>
            <a:r>
              <a:rPr lang="de-DE" sz="2200" dirty="0"/>
              <a:t> in </a:t>
            </a:r>
            <a:r>
              <a:rPr lang="de-DE" sz="2200" dirty="0" err="1"/>
              <a:t>sim</a:t>
            </a:r>
            <a:r>
              <a:rPr lang="de-DE" sz="2200" dirty="0"/>
              <a:t>: 838.16</a:t>
            </a:r>
          </a:p>
          <a:p>
            <a:pPr marL="0" indent="0">
              <a:buNone/>
            </a:pPr>
            <a:r>
              <a:rPr lang="de-DE" sz="2200" dirty="0"/>
              <a:t>kWh per </a:t>
            </a:r>
            <a:r>
              <a:rPr lang="de-DE" sz="2200" dirty="0" err="1"/>
              <a:t>year</a:t>
            </a:r>
            <a:r>
              <a:rPr lang="de-DE" sz="2200" dirty="0"/>
              <a:t>: 2841</a:t>
            </a:r>
          </a:p>
          <a:p>
            <a:pPr marL="0" indent="0">
              <a:buNone/>
            </a:pPr>
            <a:r>
              <a:rPr lang="de-DE" sz="2200" dirty="0"/>
              <a:t>kWh/(m^2*a): 15.19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0A9F-498A-429F-C9EC-28E5B5BAA284}"/>
              </a:ext>
            </a:extLst>
          </p:cNvPr>
          <p:cNvSpPr txBox="1">
            <a:spLocks/>
          </p:cNvSpPr>
          <p:nvPr/>
        </p:nvSpPr>
        <p:spPr>
          <a:xfrm>
            <a:off x="4831777" y="5068963"/>
            <a:ext cx="5142875" cy="171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This </a:t>
            </a:r>
            <a:r>
              <a:rPr lang="de-DE" sz="2600" dirty="0" err="1">
                <a:solidFill>
                  <a:srgbClr val="FF0000"/>
                </a:solidFill>
              </a:rPr>
              <a:t>is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strange</a:t>
            </a:r>
            <a:r>
              <a:rPr lang="de-DE" sz="2600" dirty="0">
                <a:solidFill>
                  <a:srgbClr val="FF0000"/>
                </a:solidFill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600" dirty="0">
                <a:solidFill>
                  <a:srgbClr val="FF0000"/>
                </a:solidFill>
              </a:rPr>
              <a:t>The </a:t>
            </a:r>
            <a:r>
              <a:rPr lang="de-DE" sz="2600" dirty="0" err="1">
                <a:solidFill>
                  <a:srgbClr val="FF0000"/>
                </a:solidFill>
              </a:rPr>
              <a:t>plot</a:t>
            </a:r>
            <a:r>
              <a:rPr lang="de-DE" sz="2600" dirty="0">
                <a:solidFill>
                  <a:srgbClr val="FF0000"/>
                </a:solidFill>
              </a:rPr>
              <a:t> and </a:t>
            </a:r>
            <a:r>
              <a:rPr lang="de-DE" sz="2600" dirty="0" err="1">
                <a:solidFill>
                  <a:srgbClr val="FF0000"/>
                </a:solidFill>
              </a:rPr>
              <a:t>the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data</a:t>
            </a:r>
            <a:r>
              <a:rPr lang="de-DE" sz="2600" dirty="0">
                <a:solidFill>
                  <a:srgbClr val="FF0000"/>
                </a:solidFill>
              </a:rPr>
              <a:t> </a:t>
            </a:r>
            <a:r>
              <a:rPr lang="de-DE" sz="2600" dirty="0" err="1">
                <a:solidFill>
                  <a:srgbClr val="FF0000"/>
                </a:solidFill>
              </a:rPr>
              <a:t>doesn‘t</a:t>
            </a:r>
            <a:r>
              <a:rPr lang="de-DE" sz="2600" dirty="0">
                <a:solidFill>
                  <a:srgbClr val="FF0000"/>
                </a:solidFill>
              </a:rPr>
              <a:t> match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BE51C64-4B13-4B8F-3E65-8ACBCC78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09" y="1786038"/>
            <a:ext cx="4598891" cy="3033824"/>
          </a:xfrm>
          <a:prstGeom prst="rect">
            <a:avLst/>
          </a:prstGeom>
        </p:spPr>
      </p:pic>
      <p:pic>
        <p:nvPicPr>
          <p:cNvPr id="15" name="Grafik 14" descr="Ein Bild, das Text, Screenshot, Schrift, Rechteck enthält.&#10;&#10;Automatisch generierte Beschreibung">
            <a:extLst>
              <a:ext uri="{FF2B5EF4-FFF2-40B4-BE49-F238E27FC236}">
                <a16:creationId xmlns:a16="http://schemas.microsoft.com/office/drawing/2014/main" id="{49C5BF63-5803-6973-8203-CA92A83DB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772823"/>
            <a:ext cx="485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627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238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Which building type did we </a:t>
            </a:r>
            <a:r>
              <a:rPr lang="de-DE" b="1" u="sng" dirty="0" smtClean="0"/>
              <a:t>not</a:t>
            </a:r>
            <a:r>
              <a:rPr lang="de-DE" dirty="0" smtClean="0"/>
              <a:t> simulate?	</a:t>
            </a:r>
            <a:endParaRPr lang="de-DE" dirty="0"/>
          </a:p>
          <a:p>
            <a:pPr marL="971550" lvl="1" indent="-514350">
              <a:buFont typeface="+mj-lt"/>
              <a:buAutoNum type="alphaUcPeriod"/>
            </a:pPr>
            <a:r>
              <a:rPr lang="de-DE" dirty="0" smtClean="0"/>
              <a:t>1948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 smtClean="0"/>
              <a:t>1977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 smtClean="0"/>
              <a:t>2030</a:t>
            </a:r>
          </a:p>
          <a:p>
            <a:pPr marL="971550" lvl="1" indent="-514350">
              <a:buFont typeface="+mj-lt"/>
              <a:buAutoNum type="alphaUcPeriod"/>
            </a:pPr>
            <a:r>
              <a:rPr lang="de-DE" dirty="0" smtClean="0"/>
              <a:t>2016</a:t>
            </a:r>
            <a:endParaRPr lang="de-DE" dirty="0"/>
          </a:p>
          <a:p>
            <a:pPr marL="3257550" lvl="6" indent="-514350">
              <a:buFont typeface="+mj-lt"/>
              <a:buAutoNum type="alpha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5DD4B6-6E88-E251-B5B4-1BDD1164D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 lnSpcReduction="10000"/>
          </a:bodyPr>
          <a:lstStyle/>
          <a:p>
            <a:r>
              <a:rPr lang="de-DE" sz="2400" dirty="0" err="1"/>
              <a:t>first</a:t>
            </a:r>
            <a:r>
              <a:rPr lang="de-DE" sz="2400" dirty="0"/>
              <a:t> Energy </a:t>
            </a:r>
            <a:r>
              <a:rPr lang="de-DE" sz="2400" dirty="0" err="1"/>
              <a:t>Saving</a:t>
            </a:r>
            <a:r>
              <a:rPr lang="de-DE" sz="2400" dirty="0"/>
              <a:t> </a:t>
            </a:r>
            <a:r>
              <a:rPr lang="de-DE" sz="2400" dirty="0" err="1"/>
              <a:t>Ordinance</a:t>
            </a:r>
            <a:r>
              <a:rPr lang="de-DE" sz="2400" dirty="0"/>
              <a:t> (EnEV) </a:t>
            </a:r>
            <a:r>
              <a:rPr lang="de-DE" sz="2400" dirty="0" err="1"/>
              <a:t>came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force</a:t>
            </a:r>
            <a:r>
              <a:rPr lang="de-DE" sz="2400" dirty="0"/>
              <a:t> on 1 </a:t>
            </a:r>
            <a:r>
              <a:rPr lang="de-DE" sz="2400" dirty="0" err="1"/>
              <a:t>January</a:t>
            </a:r>
            <a:r>
              <a:rPr lang="de-DE" sz="2400" dirty="0"/>
              <a:t> 2002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then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EnEV </a:t>
            </a:r>
            <a:r>
              <a:rPr lang="de-DE" sz="2400" dirty="0" err="1"/>
              <a:t>has</a:t>
            </a:r>
            <a:r>
              <a:rPr lang="de-DE" sz="2400" dirty="0"/>
              <a:t> </a:t>
            </a:r>
            <a:r>
              <a:rPr lang="de-DE" sz="2400" dirty="0" err="1"/>
              <a:t>been</a:t>
            </a:r>
            <a:r>
              <a:rPr lang="de-DE" sz="2400" dirty="0"/>
              <a:t> </a:t>
            </a:r>
            <a:r>
              <a:rPr lang="de-DE" sz="2400" dirty="0" err="1"/>
              <a:t>revised</a:t>
            </a:r>
            <a:r>
              <a:rPr lang="de-DE" sz="2400" dirty="0"/>
              <a:t> </a:t>
            </a:r>
            <a:r>
              <a:rPr lang="de-DE" sz="2400" dirty="0" err="1"/>
              <a:t>several</a:t>
            </a:r>
            <a:r>
              <a:rPr lang="de-DE" sz="2400" dirty="0"/>
              <a:t> </a:t>
            </a:r>
            <a:r>
              <a:rPr lang="de-DE" sz="2400" dirty="0" err="1"/>
              <a:t>times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The EU </a:t>
            </a:r>
            <a:r>
              <a:rPr lang="de-DE" sz="2400" dirty="0" err="1"/>
              <a:t>Renewable</a:t>
            </a:r>
            <a:r>
              <a:rPr lang="de-DE" sz="2400" dirty="0"/>
              <a:t> Energy </a:t>
            </a:r>
            <a:r>
              <a:rPr lang="de-DE" sz="2400" dirty="0" err="1"/>
              <a:t>Directive</a:t>
            </a:r>
            <a:r>
              <a:rPr lang="de-DE" sz="2400" dirty="0"/>
              <a:t> was </a:t>
            </a:r>
            <a:r>
              <a:rPr lang="de-DE" sz="2400" dirty="0" err="1"/>
              <a:t>implemented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nationial</a:t>
            </a:r>
            <a:r>
              <a:rPr lang="de-DE" sz="2400" dirty="0"/>
              <a:t> EEWG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EnEG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On 1 November 2020, EnEV was incorporated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building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act</a:t>
            </a:r>
            <a:r>
              <a:rPr lang="de-DE" sz="2400" dirty="0"/>
              <a:t> (GEG) and </a:t>
            </a:r>
            <a:r>
              <a:rPr lang="de-DE" sz="2400" dirty="0" err="1"/>
              <a:t>officially</a:t>
            </a:r>
            <a:r>
              <a:rPr lang="de-DE" sz="2400" dirty="0"/>
              <a:t> </a:t>
            </a:r>
            <a:r>
              <a:rPr lang="de-DE" sz="2400" dirty="0" err="1"/>
              <a:t>ceased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apply</a:t>
            </a: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 err="1"/>
              <a:t>Furthermore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EEWG and and </a:t>
            </a:r>
            <a:r>
              <a:rPr lang="de-DE" sz="2400" dirty="0" err="1"/>
              <a:t>the</a:t>
            </a:r>
            <a:r>
              <a:rPr lang="de-DE" sz="2400" dirty="0"/>
              <a:t> EnEG </a:t>
            </a:r>
            <a:r>
              <a:rPr lang="de-DE" sz="2400" dirty="0" err="1"/>
              <a:t>were</a:t>
            </a:r>
            <a:r>
              <a:rPr lang="de-DE" sz="2400" dirty="0"/>
              <a:t> </a:t>
            </a:r>
            <a:r>
              <a:rPr lang="de-DE" sz="2400" dirty="0" err="1"/>
              <a:t>integreted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GEG</a:t>
            </a:r>
          </a:p>
        </p:txBody>
      </p:sp>
    </p:spTree>
    <p:extLst>
      <p:ext uri="{BB962C8B-B14F-4D97-AF65-F5344CB8AC3E}">
        <p14:creationId xmlns:p14="http://schemas.microsoft.com/office/powerpoint/2010/main" val="4027052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2183</Words>
  <Application>Microsoft Office PowerPoint</Application>
  <PresentationFormat>Widescreen</PresentationFormat>
  <Paragraphs>329</Paragraphs>
  <Slides>49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 - principle</vt:lpstr>
      <vt:lpstr>How does a heat pump work?</vt:lpstr>
      <vt:lpstr>Coefficient of Performance (COP)</vt:lpstr>
      <vt:lpstr>How do different heat pumps work? ASHP vs. GSHP</vt:lpstr>
      <vt:lpstr>How does a heat pump work? -&gt; COP and what influences it</vt:lpstr>
      <vt:lpstr>What‘s Modelica</vt:lpstr>
      <vt:lpstr>What‘s Modelica</vt:lpstr>
      <vt:lpstr>What‘s Modelica - AixLib</vt:lpstr>
      <vt:lpstr>Weather data (2015)</vt:lpstr>
      <vt:lpstr>Ground temperature almost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PowerPoint Presentation</vt:lpstr>
      <vt:lpstr>Night setback difference 2015 normal</vt:lpstr>
      <vt:lpstr>Compare 2015 and 2045 T timeseries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PowerPoint Presentation</vt:lpstr>
      <vt:lpstr>Conclusions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Lita Ndaba</cp:lastModifiedBy>
  <cp:revision>39</cp:revision>
  <dcterms:created xsi:type="dcterms:W3CDTF">2025-06-07T09:35:23Z</dcterms:created>
  <dcterms:modified xsi:type="dcterms:W3CDTF">2025-06-30T12:40:49Z</dcterms:modified>
</cp:coreProperties>
</file>